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0"/>
  </p:notesMasterIdLst>
  <p:sldIdLst>
    <p:sldId id="314" r:id="rId5"/>
    <p:sldId id="316" r:id="rId6"/>
    <p:sldId id="315" r:id="rId7"/>
    <p:sldId id="306" r:id="rId8"/>
    <p:sldId id="307" r:id="rId9"/>
    <p:sldId id="308" r:id="rId10"/>
    <p:sldId id="309" r:id="rId11"/>
    <p:sldId id="294" r:id="rId12"/>
    <p:sldId id="295" r:id="rId13"/>
    <p:sldId id="310" r:id="rId14"/>
    <p:sldId id="303" r:id="rId15"/>
    <p:sldId id="304" r:id="rId16"/>
    <p:sldId id="305" r:id="rId17"/>
    <p:sldId id="311" r:id="rId18"/>
    <p:sldId id="31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84967" autoAdjust="0"/>
  </p:normalViewPr>
  <p:slideViewPr>
    <p:cSldViewPr snapToGrid="0">
      <p:cViewPr varScale="1">
        <p:scale>
          <a:sx n="86" d="100"/>
          <a:sy n="86" d="100"/>
        </p:scale>
        <p:origin x="562" y="67"/>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414310"/>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414310"/>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414310"/>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‹N›</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it-IT"/>
              <a:t>Fare clic per modificare lo stile del titolo dello schema</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it-IT"/>
              <a:t>Fare clic per modificare gli stili del testo dello schema</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it-IT"/>
              <a:t>Fare clic per modificare gli stili del testo dello schema</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‹N›</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‹N›</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p:txBody>
          <a:bodyPr>
            <a:normAutofit/>
          </a:bodyPr>
          <a:lstStyle/>
          <a:p>
            <a:r>
              <a:rPr lang="it-IT" sz="4800" dirty="0" err="1">
                <a:latin typeface="Montserrat" panose="00000500000000000000" pitchFamily="2" charset="0"/>
              </a:rPr>
              <a:t>Article</a:t>
            </a:r>
            <a:r>
              <a:rPr lang="it-IT" sz="4800" dirty="0">
                <a:latin typeface="Montserrat" panose="00000500000000000000" pitchFamily="2" charset="0"/>
              </a:rPr>
              <a:t> Title</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p:txBody>
          <a:bodyPr>
            <a:normAutofit fontScale="92500" lnSpcReduction="10000"/>
          </a:bodyPr>
          <a:lstStyle/>
          <a:p>
            <a:pPr algn="l"/>
            <a:r>
              <a:rPr lang="en-US" sz="1800" dirty="0">
                <a:solidFill>
                  <a:srgbClr val="000000"/>
                </a:solidFill>
                <a:latin typeface="Montserrat" panose="00000500000000000000" pitchFamily="2" charset="0"/>
              </a:rPr>
              <a:t>Article’s Authors </a:t>
            </a:r>
            <a:r>
              <a:rPr lang="en-US" sz="1800" b="0" i="0" u="none" strike="noStrike" baseline="0" dirty="0">
                <a:solidFill>
                  <a:srgbClr val="000000"/>
                </a:solidFill>
                <a:latin typeface="Montserrat" panose="00000500000000000000" pitchFamily="2" charset="0"/>
              </a:rPr>
              <a:t> Name(s) </a:t>
            </a:r>
          </a:p>
          <a:p>
            <a:pPr algn="l"/>
            <a:r>
              <a:rPr lang="en-US" sz="1800" dirty="0">
                <a:solidFill>
                  <a:srgbClr val="000000"/>
                </a:solidFill>
                <a:latin typeface="Montserrat" panose="00000500000000000000" pitchFamily="2" charset="0"/>
              </a:rPr>
              <a:t>Journal reference: </a:t>
            </a:r>
            <a:endParaRPr lang="en-US" sz="1800" b="0" i="0" u="none" strike="noStrike" baseline="0" dirty="0">
              <a:solidFill>
                <a:srgbClr val="000000"/>
              </a:solidFill>
              <a:latin typeface="Montserrat" panose="00000500000000000000" pitchFamily="2" charset="0"/>
            </a:endParaRPr>
          </a:p>
          <a:p>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2022-2023</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4"/>
          <a:stretch>
            <a:fillRect/>
          </a:stretch>
        </p:blipFill>
        <p:spPr>
          <a:xfrm>
            <a:off x="519816" y="263905"/>
            <a:ext cx="2207419" cy="714375"/>
          </a:xfrm>
          <a:prstGeom prst="rect">
            <a:avLst/>
          </a:prstGeom>
        </p:spPr>
      </p:pic>
    </p:spTree>
    <p:extLst>
      <p:ext uri="{BB962C8B-B14F-4D97-AF65-F5344CB8AC3E}">
        <p14:creationId xmlns:p14="http://schemas.microsoft.com/office/powerpoint/2010/main" val="2976139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10</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11</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14</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15</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a:xfrm>
            <a:off x="763481" y="978280"/>
            <a:ext cx="11290114" cy="2242275"/>
          </a:xfrm>
        </p:spPr>
        <p:txBody>
          <a:bodyPr>
            <a:normAutofit/>
          </a:bodyPr>
          <a:lstStyle/>
          <a:p>
            <a:pPr algn="ctr"/>
            <a:r>
              <a:rPr lang="it-IT" sz="4500" dirty="0" err="1">
                <a:latin typeface="Montserrat" panose="00000500000000000000" pitchFamily="2" charset="0"/>
              </a:rPr>
              <a:t>Towards</a:t>
            </a:r>
            <a:r>
              <a:rPr lang="it-IT" sz="4500" dirty="0">
                <a:latin typeface="Montserrat" panose="00000500000000000000" pitchFamily="2" charset="0"/>
              </a:rPr>
              <a:t> machines </a:t>
            </a:r>
            <a:r>
              <a:rPr lang="it-IT" sz="4500" dirty="0" err="1">
                <a:latin typeface="Montserrat" panose="00000500000000000000" pitchFamily="2" charset="0"/>
              </a:rPr>
              <a:t>that</a:t>
            </a:r>
            <a:r>
              <a:rPr lang="it-IT" sz="4500" dirty="0">
                <a:latin typeface="Montserrat" panose="00000500000000000000" pitchFamily="2" charset="0"/>
              </a:rPr>
              <a:t> </a:t>
            </a:r>
            <a:r>
              <a:rPr lang="it-IT" sz="4500" dirty="0" err="1">
                <a:latin typeface="Montserrat" panose="00000500000000000000" pitchFamily="2" charset="0"/>
              </a:rPr>
              <a:t>understand</a:t>
            </a:r>
            <a:r>
              <a:rPr lang="it-IT" sz="4500" dirty="0">
                <a:latin typeface="Montserrat" panose="00000500000000000000" pitchFamily="2" charset="0"/>
              </a:rPr>
              <a:t> people</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a:xfrm>
            <a:off x="1836538" y="4661063"/>
            <a:ext cx="9144000" cy="1655762"/>
          </a:xfrm>
        </p:spPr>
        <p:txBody>
          <a:bodyPr>
            <a:normAutofit/>
          </a:bodyPr>
          <a:lstStyle/>
          <a:p>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 2024</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2023-2024</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4"/>
          <a:stretch>
            <a:fillRect/>
          </a:stretch>
        </p:blipFill>
        <p:spPr>
          <a:xfrm>
            <a:off x="519816" y="263905"/>
            <a:ext cx="2207419" cy="714375"/>
          </a:xfrm>
          <a:prstGeom prst="rect">
            <a:avLst/>
          </a:prstGeom>
        </p:spPr>
      </p:pic>
      <p:sp>
        <p:nvSpPr>
          <p:cNvPr id="9" name="Sottotitolo 4">
            <a:extLst>
              <a:ext uri="{FF2B5EF4-FFF2-40B4-BE49-F238E27FC236}">
                <a16:creationId xmlns:a16="http://schemas.microsoft.com/office/drawing/2014/main" id="{C77D2066-AA5F-4F83-99D7-FCD8A75FDC7C}"/>
              </a:ext>
            </a:extLst>
          </p:cNvPr>
          <p:cNvSpPr txBox="1">
            <a:spLocks/>
          </p:cNvSpPr>
          <p:nvPr/>
        </p:nvSpPr>
        <p:spPr>
          <a:xfrm>
            <a:off x="1704853" y="3102587"/>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p:txBody>
      </p:sp>
      <p:sp>
        <p:nvSpPr>
          <p:cNvPr id="11" name="Sottotitolo 4">
            <a:extLst>
              <a:ext uri="{FF2B5EF4-FFF2-40B4-BE49-F238E27FC236}">
                <a16:creationId xmlns:a16="http://schemas.microsoft.com/office/drawing/2014/main" id="{FB7B6173-36FF-47CA-BB4B-BCD2AE98DB13}"/>
              </a:ext>
            </a:extLst>
          </p:cNvPr>
          <p:cNvSpPr txBox="1">
            <a:spLocks/>
          </p:cNvSpPr>
          <p:nvPr/>
        </p:nvSpPr>
        <p:spPr>
          <a:xfrm>
            <a:off x="1211462" y="3053944"/>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a:p>
            <a:r>
              <a:rPr lang="fi-FI" sz="1400" dirty="0"/>
              <a:t>Autors:Howes, Andrew; Jokinen, Jussi P. P.; Oulasvirta, Antti</a:t>
            </a:r>
          </a:p>
          <a:p>
            <a:r>
              <a:rPr lang="fi-FI" sz="1400" dirty="0">
                <a:solidFill>
                  <a:srgbClr val="243847"/>
                </a:solidFill>
                <a:latin typeface="Montserrat" panose="00000500000000000000" pitchFamily="2" charset="0"/>
              </a:rPr>
              <a:t>Journal reference: </a:t>
            </a:r>
            <a:r>
              <a:rPr lang="en-US" sz="1400" dirty="0"/>
              <a:t>Howes, A, Jokinen, JPP &amp; </a:t>
            </a:r>
            <a:r>
              <a:rPr lang="en-US" sz="1400" dirty="0" err="1"/>
              <a:t>Oulasvirta</a:t>
            </a:r>
            <a:r>
              <a:rPr lang="en-US" sz="1400" dirty="0"/>
              <a:t>, A 2023, 'Towards machines that understand people', AI Magazine. </a:t>
            </a:r>
            <a:r>
              <a:rPr lang="en-US" sz="1400"/>
              <a:t>https://doi.org/10.1002/aaai.12116 </a:t>
            </a:r>
            <a:endParaRPr lang="en-US" sz="1800" dirty="0">
              <a:solidFill>
                <a:srgbClr val="243847"/>
              </a:solidFill>
              <a:latin typeface="Montserrat" panose="00000500000000000000" pitchFamily="2" charset="0"/>
            </a:endParaRPr>
          </a:p>
        </p:txBody>
      </p:sp>
    </p:spTree>
    <p:extLst>
      <p:ext uri="{BB962C8B-B14F-4D97-AF65-F5344CB8AC3E}">
        <p14:creationId xmlns:p14="http://schemas.microsoft.com/office/powerpoint/2010/main" val="3494689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01/07/2024</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
        <p:nvSpPr>
          <p:cNvPr id="10" name="Segnaposto contenuto 9">
            <a:extLst>
              <a:ext uri="{FF2B5EF4-FFF2-40B4-BE49-F238E27FC236}">
                <a16:creationId xmlns:a16="http://schemas.microsoft.com/office/drawing/2014/main" id="{ECA5D033-EFC0-A2E7-0721-391FAA81CC73}"/>
              </a:ext>
            </a:extLst>
          </p:cNvPr>
          <p:cNvSpPr>
            <a:spLocks noGrp="1"/>
          </p:cNvSpPr>
          <p:nvPr>
            <p:ph idx="1"/>
          </p:nvPr>
        </p:nvSpPr>
        <p:spPr>
          <a:xfrm>
            <a:off x="435953" y="2070208"/>
            <a:ext cx="2627789" cy="2717584"/>
          </a:xfrm>
        </p:spPr>
        <p:txBody>
          <a:bodyPr>
            <a:normAutofit/>
          </a:bodyPr>
          <a:lstStyle/>
          <a:p>
            <a:endParaRPr lang="en-US" dirty="0"/>
          </a:p>
          <a:p>
            <a:endParaRPr lang="en-US" dirty="0"/>
          </a:p>
          <a:p>
            <a:pPr marL="0" indent="0">
              <a:buNone/>
            </a:pPr>
            <a:r>
              <a:rPr lang="en-US" b="1" spc="20" dirty="0">
                <a:solidFill>
                  <a:schemeClr val="bg1"/>
                </a:solidFill>
                <a:effectLst/>
                <a:latin typeface="+mj-lt"/>
              </a:rPr>
              <a:t> • Aldo Barca                     1000050457</a:t>
            </a:r>
            <a:br>
              <a:rPr lang="en-US" b="1" spc="20" dirty="0">
                <a:solidFill>
                  <a:schemeClr val="bg1"/>
                </a:solidFill>
                <a:effectLst/>
                <a:latin typeface="+mj-lt"/>
              </a:rPr>
            </a:br>
            <a:endParaRPr lang="en-US" dirty="0">
              <a:solidFill>
                <a:schemeClr val="bg1"/>
              </a:solidFill>
            </a:endParaRPr>
          </a:p>
          <a:p>
            <a:endParaRPr lang="it-IT" dirty="0"/>
          </a:p>
        </p:txBody>
      </p:sp>
      <p:sp>
        <p:nvSpPr>
          <p:cNvPr id="7" name="Segnaposto contenuto 9">
            <a:extLst>
              <a:ext uri="{FF2B5EF4-FFF2-40B4-BE49-F238E27FC236}">
                <a16:creationId xmlns:a16="http://schemas.microsoft.com/office/drawing/2014/main" id="{71F41A0C-EE7B-40F0-8B53-5F60D931AFB4}"/>
              </a:ext>
            </a:extLst>
          </p:cNvPr>
          <p:cNvSpPr txBox="1">
            <a:spLocks/>
          </p:cNvSpPr>
          <p:nvPr/>
        </p:nvSpPr>
        <p:spPr>
          <a:xfrm>
            <a:off x="3637358" y="2070208"/>
            <a:ext cx="4001107" cy="23983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 Francesco </a:t>
            </a:r>
            <a:r>
              <a:rPr lang="en-US" b="1" spc="20" dirty="0" err="1">
                <a:latin typeface="+mj-lt"/>
              </a:rPr>
              <a:t>Cerruto</a:t>
            </a:r>
            <a:r>
              <a:rPr lang="en-US" b="1" spc="20" dirty="0">
                <a:latin typeface="+mj-lt"/>
              </a:rPr>
              <a:t> 	1000005927</a:t>
            </a:r>
            <a:br>
              <a:rPr lang="en-US" b="1" spc="20" dirty="0">
                <a:latin typeface="+mj-lt"/>
              </a:rPr>
            </a:br>
            <a:endParaRPr lang="en-US" dirty="0"/>
          </a:p>
          <a:p>
            <a:endParaRPr lang="it-IT" dirty="0"/>
          </a:p>
        </p:txBody>
      </p:sp>
      <p:sp>
        <p:nvSpPr>
          <p:cNvPr id="8" name="Segnaposto contenuto 9">
            <a:extLst>
              <a:ext uri="{FF2B5EF4-FFF2-40B4-BE49-F238E27FC236}">
                <a16:creationId xmlns:a16="http://schemas.microsoft.com/office/drawing/2014/main" id="{72FDC1CE-DBE6-4AA7-B636-29311162EA36}"/>
              </a:ext>
            </a:extLst>
          </p:cNvPr>
          <p:cNvSpPr txBox="1">
            <a:spLocks/>
          </p:cNvSpPr>
          <p:nvPr/>
        </p:nvSpPr>
        <p:spPr>
          <a:xfrm>
            <a:off x="8016773" y="2224304"/>
            <a:ext cx="4358698" cy="285645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•Giovanni </a:t>
            </a:r>
            <a:r>
              <a:rPr lang="en-US" b="1" spc="20" dirty="0" err="1">
                <a:latin typeface="+mj-lt"/>
              </a:rPr>
              <a:t>Traina</a:t>
            </a:r>
            <a:endParaRPr lang="en-US" b="1" spc="20" dirty="0">
              <a:latin typeface="+mj-lt"/>
            </a:endParaRPr>
          </a:p>
          <a:p>
            <a:pPr marL="0" indent="0">
              <a:buFont typeface="Arial" panose="020B0604020202020204" pitchFamily="34" charset="0"/>
              <a:buNone/>
            </a:pPr>
            <a:r>
              <a:rPr lang="en-US" b="1" spc="20" dirty="0">
                <a:latin typeface="+mj-lt"/>
              </a:rPr>
              <a:t>	1000053629 </a:t>
            </a:r>
            <a:endParaRPr lang="it-IT" dirty="0"/>
          </a:p>
          <a:p>
            <a:pPr marL="0" indent="0">
              <a:buFont typeface="Arial" panose="020B0604020202020204" pitchFamily="34" charset="0"/>
              <a:buNone/>
            </a:pPr>
            <a:br>
              <a:rPr lang="en-US" b="1" spc="20" dirty="0">
                <a:latin typeface="+mj-lt"/>
              </a:rPr>
            </a:br>
            <a:endParaRPr lang="en-US" dirty="0"/>
          </a:p>
          <a:p>
            <a:endParaRPr lang="it-IT" dirty="0"/>
          </a:p>
        </p:txBody>
      </p:sp>
    </p:spTree>
    <p:extLst>
      <p:ext uri="{BB962C8B-B14F-4D97-AF65-F5344CB8AC3E}">
        <p14:creationId xmlns:p14="http://schemas.microsoft.com/office/powerpoint/2010/main" val="2316844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Presenter Name</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dirty="0">
                <a:latin typeface="+mn-lt"/>
              </a:rPr>
              <a:t>Outline</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it-IT" dirty="0"/>
              <a:t>The </a:t>
            </a:r>
            <a:r>
              <a:rPr lang="it-IT" dirty="0" err="1"/>
              <a:t>issue</a:t>
            </a:r>
            <a:endParaRPr lang="it-IT" dirty="0"/>
          </a:p>
          <a:p>
            <a:r>
              <a:rPr lang="it-IT" dirty="0"/>
              <a:t>The </a:t>
            </a:r>
            <a:r>
              <a:rPr lang="it-IT" dirty="0" err="1"/>
              <a:t>technology</a:t>
            </a:r>
            <a:r>
              <a:rPr lang="it-IT" dirty="0"/>
              <a:t>(</a:t>
            </a:r>
            <a:r>
              <a:rPr lang="it-IT" dirty="0" err="1"/>
              <a:t>ies</a:t>
            </a:r>
            <a:r>
              <a:rPr lang="it-IT" dirty="0"/>
              <a:t>)</a:t>
            </a:r>
          </a:p>
          <a:p>
            <a:r>
              <a:rPr lang="it-IT" dirty="0"/>
              <a:t>The </a:t>
            </a:r>
            <a:r>
              <a:rPr lang="it-IT" dirty="0" err="1"/>
              <a:t>key</a:t>
            </a:r>
            <a:r>
              <a:rPr lang="it-IT" dirty="0"/>
              <a:t> </a:t>
            </a:r>
            <a:r>
              <a:rPr lang="it-IT" dirty="0" err="1"/>
              <a:t>points</a:t>
            </a:r>
            <a:endParaRPr lang="it-IT" dirty="0"/>
          </a:p>
          <a:p>
            <a:r>
              <a:rPr lang="it-IT" dirty="0" err="1"/>
              <a:t>Strengths</a:t>
            </a:r>
            <a:r>
              <a:rPr lang="it-IT" dirty="0"/>
              <a:t> and </a:t>
            </a:r>
            <a:r>
              <a:rPr lang="it-IT" dirty="0" err="1"/>
              <a:t>weaknesses</a:t>
            </a:r>
            <a:endParaRPr lang="it-IT" dirty="0"/>
          </a:p>
          <a:p>
            <a:r>
              <a:rPr lang="it-IT" dirty="0" err="1"/>
              <a:t>Conclusions</a:t>
            </a:r>
            <a:endParaRPr lang="it-IT" dirty="0"/>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5</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Introduction</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sz="20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9/3/20XX</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graphicFrame>
        <p:nvGraphicFramePr>
          <p:cNvPr id="8" name="Content Placeholder 7" descr="chart">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166951898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8</a:t>
            </a:fld>
            <a:endParaRPr lang="en-U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9</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Personalizzato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{C038943D-EE37-422E-AD8A-D1ADCBAB749E}tf89338750_win32</Template>
  <TotalTime>6215</TotalTime>
  <Words>615</Words>
  <Application>Microsoft Office PowerPoint</Application>
  <PresentationFormat>Widescreen</PresentationFormat>
  <Paragraphs>120</Paragraphs>
  <Slides>15</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Arial</vt:lpstr>
      <vt:lpstr>Calibri</vt:lpstr>
      <vt:lpstr>Montserrat</vt:lpstr>
      <vt:lpstr>GradientUnivers</vt:lpstr>
      <vt:lpstr>Article Title </vt:lpstr>
      <vt:lpstr>Towards machines that understand people </vt:lpstr>
      <vt:lpstr>Team</vt:lpstr>
      <vt:lpstr>Presentazione standard di PowerPoint</vt:lpstr>
      <vt:lpstr>Outline</vt:lpstr>
      <vt:lpstr>Introduction</vt:lpstr>
      <vt:lpstr>Topic one</vt:lpstr>
      <vt:lpstr>Chart</vt:lpstr>
      <vt:lpstr>Table</vt:lpstr>
      <vt:lpstr>The way to get started is to quit talking and begin doing.</vt:lpstr>
      <vt:lpstr>Timeline</vt:lpstr>
      <vt:lpstr>Title</vt:lpstr>
      <vt:lpstr>Title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Salvo Calcagno</dc:creator>
  <cp:lastModifiedBy>Aldo Barca</cp:lastModifiedBy>
  <cp:revision>6</cp:revision>
  <dcterms:created xsi:type="dcterms:W3CDTF">2023-05-16T15:20:59Z</dcterms:created>
  <dcterms:modified xsi:type="dcterms:W3CDTF">2024-06-27T17:30:03Z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